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72" r:id="rId4"/>
    <p:sldId id="275" r:id="rId5"/>
    <p:sldId id="267" r:id="rId6"/>
    <p:sldId id="269" r:id="rId7"/>
    <p:sldId id="270" r:id="rId8"/>
    <p:sldId id="276" r:id="rId9"/>
    <p:sldId id="268"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715FF0D-21F8-440E-9EBA-D1A1D66C0251}">
          <p14:sldIdLst>
            <p14:sldId id="256"/>
            <p14:sldId id="271"/>
            <p14:sldId id="272"/>
            <p14:sldId id="275"/>
            <p14:sldId id="267"/>
            <p14:sldId id="269"/>
          </p14:sldIdLst>
        </p14:section>
        <p14:section name="Section sans titre" id="{DB5672E1-E32F-4609-8D36-417F2BF2AFF1}">
          <p14:sldIdLst>
            <p14:sldId id="270"/>
            <p14:sldId id="276"/>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63018-7102-4810-84BB-1A2DA17C697F}"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fr-CA"/>
        </a:p>
      </dgm:t>
    </dgm:pt>
    <dgm:pt modelId="{A1CF2B9B-580F-4967-B165-6990FEA5E3B1}">
      <dgm:prSet phldrT="[Texte]"/>
      <dgm:spPr/>
      <dgm:t>
        <a:bodyPr/>
        <a:lstStyle/>
        <a:p>
          <a:r>
            <a:rPr lang="fr-CA" dirty="0"/>
            <a:t>Référence personnalisée et le sans rendez-vous </a:t>
          </a:r>
        </a:p>
      </dgm:t>
    </dgm:pt>
    <dgm:pt modelId="{21753B44-75F1-4315-A058-67002BE71191}" type="parTrans" cxnId="{1D3C9186-5470-45CB-BFA7-43E547B64EAE}">
      <dgm:prSet/>
      <dgm:spPr/>
      <dgm:t>
        <a:bodyPr/>
        <a:lstStyle/>
        <a:p>
          <a:endParaRPr lang="fr-CA"/>
        </a:p>
      </dgm:t>
    </dgm:pt>
    <dgm:pt modelId="{931BB513-13DA-48C3-87DE-8D620A42C266}" type="sibTrans" cxnId="{1D3C9186-5470-45CB-BFA7-43E547B64EAE}">
      <dgm:prSet/>
      <dgm:spPr/>
      <dgm:t>
        <a:bodyPr/>
        <a:lstStyle/>
        <a:p>
          <a:r>
            <a:rPr lang="fr-CA" dirty="0"/>
            <a:t>Bienveillance, adaptation et implication </a:t>
          </a:r>
        </a:p>
      </dgm:t>
    </dgm:pt>
    <dgm:pt modelId="{5B522DF9-CB8A-44F9-8BA0-BE77FCE818E2}">
      <dgm:prSet phldrT="[Texte]"/>
      <dgm:spPr/>
      <dgm:t>
        <a:bodyPr/>
        <a:lstStyle/>
        <a:p>
          <a:r>
            <a:rPr lang="fr-CA"/>
            <a:t>Flexibilité </a:t>
          </a:r>
          <a:endParaRPr lang="fr-CA" dirty="0"/>
        </a:p>
      </dgm:t>
    </dgm:pt>
    <dgm:pt modelId="{A0C3D64B-9A3C-4057-BB57-192CC5A583AA}" type="parTrans" cxnId="{11A4E7F9-BFC2-47B2-A00E-434D9C246AAF}">
      <dgm:prSet/>
      <dgm:spPr/>
      <dgm:t>
        <a:bodyPr/>
        <a:lstStyle/>
        <a:p>
          <a:endParaRPr lang="fr-CA"/>
        </a:p>
      </dgm:t>
    </dgm:pt>
    <dgm:pt modelId="{1FD3368C-485A-43ED-A013-4E4F0D9C8AC7}" type="sibTrans" cxnId="{11A4E7F9-BFC2-47B2-A00E-434D9C246AAF}">
      <dgm:prSet/>
      <dgm:spPr/>
      <dgm:t>
        <a:bodyPr/>
        <a:lstStyle/>
        <a:p>
          <a:r>
            <a:rPr lang="fr-CA" dirty="0"/>
            <a:t>Échéanciers adaptés ou absents. </a:t>
          </a:r>
        </a:p>
      </dgm:t>
    </dgm:pt>
    <dgm:pt modelId="{F7E6403B-1AA9-4B87-B2E5-A56CEE53584F}">
      <dgm:prSet phldrT="[Texte]"/>
      <dgm:spPr/>
      <dgm:t>
        <a:bodyPr/>
        <a:lstStyle/>
        <a:p>
          <a:r>
            <a:rPr lang="fr-CA" dirty="0"/>
            <a:t>Maintien des services au passage à l’âge adulte</a:t>
          </a:r>
        </a:p>
      </dgm:t>
    </dgm:pt>
    <dgm:pt modelId="{AB73D7A9-A73A-43BE-BACF-5C115A4BB3C2}" type="parTrans" cxnId="{A240FF72-681B-4C47-BE9B-78BE24B6DD7F}">
      <dgm:prSet/>
      <dgm:spPr/>
      <dgm:t>
        <a:bodyPr/>
        <a:lstStyle/>
        <a:p>
          <a:endParaRPr lang="fr-CA"/>
        </a:p>
      </dgm:t>
    </dgm:pt>
    <dgm:pt modelId="{AD83FC03-6578-46B5-9A51-AC1D426DE3C9}" type="sibTrans" cxnId="{A240FF72-681B-4C47-BE9B-78BE24B6DD7F}">
      <dgm:prSet/>
      <dgm:spPr/>
      <dgm:t>
        <a:bodyPr/>
        <a:lstStyle/>
        <a:p>
          <a:r>
            <a:rPr lang="fr-CA" dirty="0"/>
            <a:t>Collaboration (pratiques collaboratives et partenariats) </a:t>
          </a:r>
        </a:p>
      </dgm:t>
    </dgm:pt>
    <dgm:pt modelId="{E30766B5-4ED6-4136-BD4A-3E3729D398EA}">
      <dgm:prSet phldrT="[Texte]"/>
      <dgm:spPr/>
      <dgm:t>
        <a:bodyPr/>
        <a:lstStyle/>
        <a:p>
          <a:r>
            <a:rPr lang="fr-CA" dirty="0"/>
            <a:t>Latitude</a:t>
          </a:r>
        </a:p>
      </dgm:t>
    </dgm:pt>
    <dgm:pt modelId="{3DBC01AA-308F-4E94-9FFB-9A2629628DF9}" type="sibTrans" cxnId="{05188753-CD93-43B1-8857-CAF945553CE3}">
      <dgm:prSet/>
      <dgm:spPr/>
      <dgm:t>
        <a:bodyPr/>
        <a:lstStyle/>
        <a:p>
          <a:r>
            <a:rPr lang="fr-CA" dirty="0"/>
            <a:t>Collaboration, expérimentation avant signature d’ententes formelles. </a:t>
          </a:r>
        </a:p>
      </dgm:t>
    </dgm:pt>
    <dgm:pt modelId="{E8365DEE-1133-433E-B219-72538F127B0A}" type="parTrans" cxnId="{05188753-CD93-43B1-8857-CAF945553CE3}">
      <dgm:prSet/>
      <dgm:spPr/>
      <dgm:t>
        <a:bodyPr/>
        <a:lstStyle/>
        <a:p>
          <a:endParaRPr lang="fr-CA"/>
        </a:p>
      </dgm:t>
    </dgm:pt>
    <dgm:pt modelId="{A5F29E7F-E5BE-4D46-A570-DB9E293A7C9D}" type="pres">
      <dgm:prSet presAssocID="{16D63018-7102-4810-84BB-1A2DA17C697F}" presName="Name0" presStyleCnt="0">
        <dgm:presLayoutVars>
          <dgm:chMax/>
          <dgm:chPref/>
          <dgm:dir/>
          <dgm:animLvl val="lvl"/>
        </dgm:presLayoutVars>
      </dgm:prSet>
      <dgm:spPr/>
    </dgm:pt>
    <dgm:pt modelId="{BADB5838-0F1F-4F18-A339-408B864BFBDB}" type="pres">
      <dgm:prSet presAssocID="{A1CF2B9B-580F-4967-B165-6990FEA5E3B1}" presName="composite" presStyleCnt="0"/>
      <dgm:spPr/>
    </dgm:pt>
    <dgm:pt modelId="{890E83A4-3E4B-44BC-BF03-E2E94B5A3290}" type="pres">
      <dgm:prSet presAssocID="{A1CF2B9B-580F-4967-B165-6990FEA5E3B1}" presName="Parent1" presStyleLbl="node1" presStyleIdx="0" presStyleCnt="8">
        <dgm:presLayoutVars>
          <dgm:chMax val="1"/>
          <dgm:chPref val="1"/>
          <dgm:bulletEnabled val="1"/>
        </dgm:presLayoutVars>
      </dgm:prSet>
      <dgm:spPr/>
    </dgm:pt>
    <dgm:pt modelId="{BB252EA5-AE0C-41AB-94DD-1A5A81F128F0}" type="pres">
      <dgm:prSet presAssocID="{A1CF2B9B-580F-4967-B165-6990FEA5E3B1}" presName="Childtext1" presStyleLbl="revTx" presStyleIdx="0" presStyleCnt="4">
        <dgm:presLayoutVars>
          <dgm:chMax val="0"/>
          <dgm:chPref val="0"/>
          <dgm:bulletEnabled val="1"/>
        </dgm:presLayoutVars>
      </dgm:prSet>
      <dgm:spPr/>
    </dgm:pt>
    <dgm:pt modelId="{A41A184C-CF68-4D3C-92ED-6DC3A4DE9250}" type="pres">
      <dgm:prSet presAssocID="{A1CF2B9B-580F-4967-B165-6990FEA5E3B1}" presName="BalanceSpacing" presStyleCnt="0"/>
      <dgm:spPr/>
    </dgm:pt>
    <dgm:pt modelId="{25958DDB-2EB8-4737-BD76-4B383CC1DD3C}" type="pres">
      <dgm:prSet presAssocID="{A1CF2B9B-580F-4967-B165-6990FEA5E3B1}" presName="BalanceSpacing1" presStyleCnt="0"/>
      <dgm:spPr/>
    </dgm:pt>
    <dgm:pt modelId="{A6A186B8-34F6-4448-8989-05B07F569A8A}" type="pres">
      <dgm:prSet presAssocID="{931BB513-13DA-48C3-87DE-8D620A42C266}" presName="Accent1Text" presStyleLbl="node1" presStyleIdx="1" presStyleCnt="8"/>
      <dgm:spPr/>
    </dgm:pt>
    <dgm:pt modelId="{987951AE-B897-4C6E-BB6B-8523F239EAD1}" type="pres">
      <dgm:prSet presAssocID="{931BB513-13DA-48C3-87DE-8D620A42C266}" presName="spaceBetweenRectangles" presStyleCnt="0"/>
      <dgm:spPr/>
    </dgm:pt>
    <dgm:pt modelId="{9FA23D17-A12C-4E6C-87A8-E873C32A8AD8}" type="pres">
      <dgm:prSet presAssocID="{5B522DF9-CB8A-44F9-8BA0-BE77FCE818E2}" presName="composite" presStyleCnt="0"/>
      <dgm:spPr/>
    </dgm:pt>
    <dgm:pt modelId="{BF55D414-048A-47A6-B8DD-11212EAE0995}" type="pres">
      <dgm:prSet presAssocID="{5B522DF9-CB8A-44F9-8BA0-BE77FCE818E2}" presName="Parent1" presStyleLbl="node1" presStyleIdx="2" presStyleCnt="8" custLinFactNeighborX="9629" custLinFactNeighborY="-698">
        <dgm:presLayoutVars>
          <dgm:chMax val="1"/>
          <dgm:chPref val="1"/>
          <dgm:bulletEnabled val="1"/>
        </dgm:presLayoutVars>
      </dgm:prSet>
      <dgm:spPr/>
    </dgm:pt>
    <dgm:pt modelId="{B225AD3F-BD77-413B-9E4E-66841CA36685}" type="pres">
      <dgm:prSet presAssocID="{5B522DF9-CB8A-44F9-8BA0-BE77FCE818E2}" presName="Childtext1" presStyleLbl="revTx" presStyleIdx="1" presStyleCnt="4">
        <dgm:presLayoutVars>
          <dgm:chMax val="0"/>
          <dgm:chPref val="0"/>
          <dgm:bulletEnabled val="1"/>
        </dgm:presLayoutVars>
      </dgm:prSet>
      <dgm:spPr/>
    </dgm:pt>
    <dgm:pt modelId="{3F647CC3-1329-4B2D-9E56-BC1BCC72D135}" type="pres">
      <dgm:prSet presAssocID="{5B522DF9-CB8A-44F9-8BA0-BE77FCE818E2}" presName="BalanceSpacing" presStyleCnt="0"/>
      <dgm:spPr/>
    </dgm:pt>
    <dgm:pt modelId="{9E290137-F3AA-4F08-99B1-19DE9709EA19}" type="pres">
      <dgm:prSet presAssocID="{5B522DF9-CB8A-44F9-8BA0-BE77FCE818E2}" presName="BalanceSpacing1" presStyleCnt="0"/>
      <dgm:spPr/>
    </dgm:pt>
    <dgm:pt modelId="{D542F230-544D-46A8-981D-0D6D43D0767D}" type="pres">
      <dgm:prSet presAssocID="{1FD3368C-485A-43ED-A013-4E4F0D9C8AC7}" presName="Accent1Text" presStyleLbl="node1" presStyleIdx="3" presStyleCnt="8"/>
      <dgm:spPr/>
    </dgm:pt>
    <dgm:pt modelId="{12EC50FF-2A1A-4E31-A41E-43AA2C9F9660}" type="pres">
      <dgm:prSet presAssocID="{1FD3368C-485A-43ED-A013-4E4F0D9C8AC7}" presName="spaceBetweenRectangles" presStyleCnt="0"/>
      <dgm:spPr/>
    </dgm:pt>
    <dgm:pt modelId="{AAB5BF22-E8B4-4C48-8F8B-362029597E42}" type="pres">
      <dgm:prSet presAssocID="{F7E6403B-1AA9-4B87-B2E5-A56CEE53584F}" presName="composite" presStyleCnt="0"/>
      <dgm:spPr/>
    </dgm:pt>
    <dgm:pt modelId="{D72C87DC-257D-43AA-8997-A02B6F08B8FF}" type="pres">
      <dgm:prSet presAssocID="{F7E6403B-1AA9-4B87-B2E5-A56CEE53584F}" presName="Parent1" presStyleLbl="node1" presStyleIdx="4" presStyleCnt="8">
        <dgm:presLayoutVars>
          <dgm:chMax val="1"/>
          <dgm:chPref val="1"/>
          <dgm:bulletEnabled val="1"/>
        </dgm:presLayoutVars>
      </dgm:prSet>
      <dgm:spPr/>
    </dgm:pt>
    <dgm:pt modelId="{63AFAE5E-2EA1-4917-9999-85E216B95F72}" type="pres">
      <dgm:prSet presAssocID="{F7E6403B-1AA9-4B87-B2E5-A56CEE53584F}" presName="Childtext1" presStyleLbl="revTx" presStyleIdx="2" presStyleCnt="4">
        <dgm:presLayoutVars>
          <dgm:chMax val="0"/>
          <dgm:chPref val="0"/>
          <dgm:bulletEnabled val="1"/>
        </dgm:presLayoutVars>
      </dgm:prSet>
      <dgm:spPr/>
    </dgm:pt>
    <dgm:pt modelId="{3FE6A5FF-C16A-4AAA-A957-975CA2B21CDA}" type="pres">
      <dgm:prSet presAssocID="{F7E6403B-1AA9-4B87-B2E5-A56CEE53584F}" presName="BalanceSpacing" presStyleCnt="0"/>
      <dgm:spPr/>
    </dgm:pt>
    <dgm:pt modelId="{8AF2D09A-278D-44C2-A20C-44F297AC2EB3}" type="pres">
      <dgm:prSet presAssocID="{F7E6403B-1AA9-4B87-B2E5-A56CEE53584F}" presName="BalanceSpacing1" presStyleCnt="0"/>
      <dgm:spPr/>
    </dgm:pt>
    <dgm:pt modelId="{D68A72D4-72A2-42CD-9C7A-05C2875B8EAA}" type="pres">
      <dgm:prSet presAssocID="{AD83FC03-6578-46B5-9A51-AC1D426DE3C9}" presName="Accent1Text" presStyleLbl="node1" presStyleIdx="5" presStyleCnt="8"/>
      <dgm:spPr/>
    </dgm:pt>
    <dgm:pt modelId="{3BF9D5D6-438A-46BF-882A-9DF2E1FBAC78}" type="pres">
      <dgm:prSet presAssocID="{AD83FC03-6578-46B5-9A51-AC1D426DE3C9}" presName="spaceBetweenRectangles" presStyleCnt="0"/>
      <dgm:spPr/>
    </dgm:pt>
    <dgm:pt modelId="{88239361-480F-455E-8A0B-4BB7085053C4}" type="pres">
      <dgm:prSet presAssocID="{E30766B5-4ED6-4136-BD4A-3E3729D398EA}" presName="composite" presStyleCnt="0"/>
      <dgm:spPr/>
    </dgm:pt>
    <dgm:pt modelId="{DAF6D874-517C-4D26-BC61-6B0B6F35F5C0}" type="pres">
      <dgm:prSet presAssocID="{E30766B5-4ED6-4136-BD4A-3E3729D398EA}" presName="Parent1" presStyleLbl="node1" presStyleIdx="6" presStyleCnt="8">
        <dgm:presLayoutVars>
          <dgm:chMax val="1"/>
          <dgm:chPref val="1"/>
          <dgm:bulletEnabled val="1"/>
        </dgm:presLayoutVars>
      </dgm:prSet>
      <dgm:spPr/>
    </dgm:pt>
    <dgm:pt modelId="{68915005-ADBE-43E1-AF06-96A02C3A6E39}" type="pres">
      <dgm:prSet presAssocID="{E30766B5-4ED6-4136-BD4A-3E3729D398EA}" presName="Childtext1" presStyleLbl="revTx" presStyleIdx="3" presStyleCnt="4">
        <dgm:presLayoutVars>
          <dgm:chMax val="0"/>
          <dgm:chPref val="0"/>
          <dgm:bulletEnabled val="1"/>
        </dgm:presLayoutVars>
      </dgm:prSet>
      <dgm:spPr/>
    </dgm:pt>
    <dgm:pt modelId="{D6903253-B9EA-4CAF-B330-908816A9AEBF}" type="pres">
      <dgm:prSet presAssocID="{E30766B5-4ED6-4136-BD4A-3E3729D398EA}" presName="BalanceSpacing" presStyleCnt="0"/>
      <dgm:spPr/>
    </dgm:pt>
    <dgm:pt modelId="{4660A88C-B148-4D22-90D3-AA577522AA80}" type="pres">
      <dgm:prSet presAssocID="{E30766B5-4ED6-4136-BD4A-3E3729D398EA}" presName="BalanceSpacing1" presStyleCnt="0"/>
      <dgm:spPr/>
    </dgm:pt>
    <dgm:pt modelId="{CAE66EEF-C74E-41BC-895E-80CDA24455EF}" type="pres">
      <dgm:prSet presAssocID="{3DBC01AA-308F-4E94-9FFB-9A2629628DF9}" presName="Accent1Text" presStyleLbl="node1" presStyleIdx="7" presStyleCnt="8"/>
      <dgm:spPr/>
    </dgm:pt>
  </dgm:ptLst>
  <dgm:cxnLst>
    <dgm:cxn modelId="{943FCA00-7BAF-49EB-8B7E-9493737C9428}" type="presOf" srcId="{16D63018-7102-4810-84BB-1A2DA17C697F}" destId="{A5F29E7F-E5BE-4D46-A570-DB9E293A7C9D}" srcOrd="0" destOrd="0" presId="urn:microsoft.com/office/officeart/2008/layout/AlternatingHexagons"/>
    <dgm:cxn modelId="{8E0F5617-1CCA-4E6E-BB28-D46DA9AEB92A}" type="presOf" srcId="{5B522DF9-CB8A-44F9-8BA0-BE77FCE818E2}" destId="{BF55D414-048A-47A6-B8DD-11212EAE0995}" srcOrd="0" destOrd="0" presId="urn:microsoft.com/office/officeart/2008/layout/AlternatingHexagons"/>
    <dgm:cxn modelId="{89460018-E201-4683-824C-626596985C30}" type="presOf" srcId="{AD83FC03-6578-46B5-9A51-AC1D426DE3C9}" destId="{D68A72D4-72A2-42CD-9C7A-05C2875B8EAA}" srcOrd="0" destOrd="0" presId="urn:microsoft.com/office/officeart/2008/layout/AlternatingHexagons"/>
    <dgm:cxn modelId="{A8A79326-17FC-4535-B244-E39A7A142D16}" type="presOf" srcId="{3DBC01AA-308F-4E94-9FFB-9A2629628DF9}" destId="{CAE66EEF-C74E-41BC-895E-80CDA24455EF}" srcOrd="0" destOrd="0" presId="urn:microsoft.com/office/officeart/2008/layout/AlternatingHexagons"/>
    <dgm:cxn modelId="{58D24932-FBBC-460E-A45A-83AB2F9C7F3F}" type="presOf" srcId="{E30766B5-4ED6-4136-BD4A-3E3729D398EA}" destId="{DAF6D874-517C-4D26-BC61-6B0B6F35F5C0}" srcOrd="0" destOrd="0" presId="urn:microsoft.com/office/officeart/2008/layout/AlternatingHexagons"/>
    <dgm:cxn modelId="{08F8AF60-42FE-4F8E-BB66-D29C11BB52F3}" type="presOf" srcId="{931BB513-13DA-48C3-87DE-8D620A42C266}" destId="{A6A186B8-34F6-4448-8989-05B07F569A8A}" srcOrd="0" destOrd="0" presId="urn:microsoft.com/office/officeart/2008/layout/AlternatingHexagons"/>
    <dgm:cxn modelId="{A240FF72-681B-4C47-BE9B-78BE24B6DD7F}" srcId="{16D63018-7102-4810-84BB-1A2DA17C697F}" destId="{F7E6403B-1AA9-4B87-B2E5-A56CEE53584F}" srcOrd="2" destOrd="0" parTransId="{AB73D7A9-A73A-43BE-BACF-5C115A4BB3C2}" sibTransId="{AD83FC03-6578-46B5-9A51-AC1D426DE3C9}"/>
    <dgm:cxn modelId="{05188753-CD93-43B1-8857-CAF945553CE3}" srcId="{16D63018-7102-4810-84BB-1A2DA17C697F}" destId="{E30766B5-4ED6-4136-BD4A-3E3729D398EA}" srcOrd="3" destOrd="0" parTransId="{E8365DEE-1133-433E-B219-72538F127B0A}" sibTransId="{3DBC01AA-308F-4E94-9FFB-9A2629628DF9}"/>
    <dgm:cxn modelId="{4D7F4A76-848F-4B76-85B4-D83E9B81052C}" type="presOf" srcId="{F7E6403B-1AA9-4B87-B2E5-A56CEE53584F}" destId="{D72C87DC-257D-43AA-8997-A02B6F08B8FF}" srcOrd="0" destOrd="0" presId="urn:microsoft.com/office/officeart/2008/layout/AlternatingHexagons"/>
    <dgm:cxn modelId="{1D3C9186-5470-45CB-BFA7-43E547B64EAE}" srcId="{16D63018-7102-4810-84BB-1A2DA17C697F}" destId="{A1CF2B9B-580F-4967-B165-6990FEA5E3B1}" srcOrd="0" destOrd="0" parTransId="{21753B44-75F1-4315-A058-67002BE71191}" sibTransId="{931BB513-13DA-48C3-87DE-8D620A42C266}"/>
    <dgm:cxn modelId="{E3F39FC8-B4BE-4D17-B698-47D390A238BC}" type="presOf" srcId="{1FD3368C-485A-43ED-A013-4E4F0D9C8AC7}" destId="{D542F230-544D-46A8-981D-0D6D43D0767D}" srcOrd="0" destOrd="0" presId="urn:microsoft.com/office/officeart/2008/layout/AlternatingHexagons"/>
    <dgm:cxn modelId="{5AA67CD5-FDFB-41DF-ADAF-B6A01E955218}" type="presOf" srcId="{A1CF2B9B-580F-4967-B165-6990FEA5E3B1}" destId="{890E83A4-3E4B-44BC-BF03-E2E94B5A3290}" srcOrd="0" destOrd="0" presId="urn:microsoft.com/office/officeart/2008/layout/AlternatingHexagons"/>
    <dgm:cxn modelId="{11A4E7F9-BFC2-47B2-A00E-434D9C246AAF}" srcId="{16D63018-7102-4810-84BB-1A2DA17C697F}" destId="{5B522DF9-CB8A-44F9-8BA0-BE77FCE818E2}" srcOrd="1" destOrd="0" parTransId="{A0C3D64B-9A3C-4057-BB57-192CC5A583AA}" sibTransId="{1FD3368C-485A-43ED-A013-4E4F0D9C8AC7}"/>
    <dgm:cxn modelId="{E00F0D3F-00FA-4584-9234-07E5B4281479}" type="presParOf" srcId="{A5F29E7F-E5BE-4D46-A570-DB9E293A7C9D}" destId="{BADB5838-0F1F-4F18-A339-408B864BFBDB}" srcOrd="0" destOrd="0" presId="urn:microsoft.com/office/officeart/2008/layout/AlternatingHexagons"/>
    <dgm:cxn modelId="{714AE47A-AB3A-46A6-9E86-2DF08FEDB342}" type="presParOf" srcId="{BADB5838-0F1F-4F18-A339-408B864BFBDB}" destId="{890E83A4-3E4B-44BC-BF03-E2E94B5A3290}" srcOrd="0" destOrd="0" presId="urn:microsoft.com/office/officeart/2008/layout/AlternatingHexagons"/>
    <dgm:cxn modelId="{0DE3241C-2C22-4CA1-9619-C53F94AB62AA}" type="presParOf" srcId="{BADB5838-0F1F-4F18-A339-408B864BFBDB}" destId="{BB252EA5-AE0C-41AB-94DD-1A5A81F128F0}" srcOrd="1" destOrd="0" presId="urn:microsoft.com/office/officeart/2008/layout/AlternatingHexagons"/>
    <dgm:cxn modelId="{D3BFBD51-3B09-4815-9C34-209B9FEA7408}" type="presParOf" srcId="{BADB5838-0F1F-4F18-A339-408B864BFBDB}" destId="{A41A184C-CF68-4D3C-92ED-6DC3A4DE9250}" srcOrd="2" destOrd="0" presId="urn:microsoft.com/office/officeart/2008/layout/AlternatingHexagons"/>
    <dgm:cxn modelId="{89A82CCA-43E1-47D3-B455-5474E4463BC1}" type="presParOf" srcId="{BADB5838-0F1F-4F18-A339-408B864BFBDB}" destId="{25958DDB-2EB8-4737-BD76-4B383CC1DD3C}" srcOrd="3" destOrd="0" presId="urn:microsoft.com/office/officeart/2008/layout/AlternatingHexagons"/>
    <dgm:cxn modelId="{BF35AC8E-9571-4885-9729-72F902C0BD67}" type="presParOf" srcId="{BADB5838-0F1F-4F18-A339-408B864BFBDB}" destId="{A6A186B8-34F6-4448-8989-05B07F569A8A}" srcOrd="4" destOrd="0" presId="urn:microsoft.com/office/officeart/2008/layout/AlternatingHexagons"/>
    <dgm:cxn modelId="{63DF967F-7CE4-41F5-83A5-4849D55D90EA}" type="presParOf" srcId="{A5F29E7F-E5BE-4D46-A570-DB9E293A7C9D}" destId="{987951AE-B897-4C6E-BB6B-8523F239EAD1}" srcOrd="1" destOrd="0" presId="urn:microsoft.com/office/officeart/2008/layout/AlternatingHexagons"/>
    <dgm:cxn modelId="{EAB484B8-620E-4357-B5A4-BCD479B0C86D}" type="presParOf" srcId="{A5F29E7F-E5BE-4D46-A570-DB9E293A7C9D}" destId="{9FA23D17-A12C-4E6C-87A8-E873C32A8AD8}" srcOrd="2" destOrd="0" presId="urn:microsoft.com/office/officeart/2008/layout/AlternatingHexagons"/>
    <dgm:cxn modelId="{FCB5580D-9FA0-4DEF-8B93-AE8E1A083343}" type="presParOf" srcId="{9FA23D17-A12C-4E6C-87A8-E873C32A8AD8}" destId="{BF55D414-048A-47A6-B8DD-11212EAE0995}" srcOrd="0" destOrd="0" presId="urn:microsoft.com/office/officeart/2008/layout/AlternatingHexagons"/>
    <dgm:cxn modelId="{FCD7DB04-5B8A-45B3-9388-F37A130C182E}" type="presParOf" srcId="{9FA23D17-A12C-4E6C-87A8-E873C32A8AD8}" destId="{B225AD3F-BD77-413B-9E4E-66841CA36685}" srcOrd="1" destOrd="0" presId="urn:microsoft.com/office/officeart/2008/layout/AlternatingHexagons"/>
    <dgm:cxn modelId="{145B2D25-69DC-4A72-8FFB-740BA53EB1E0}" type="presParOf" srcId="{9FA23D17-A12C-4E6C-87A8-E873C32A8AD8}" destId="{3F647CC3-1329-4B2D-9E56-BC1BCC72D135}" srcOrd="2" destOrd="0" presId="urn:microsoft.com/office/officeart/2008/layout/AlternatingHexagons"/>
    <dgm:cxn modelId="{A1A29A32-F6CF-4A06-9F67-95CFEA42C582}" type="presParOf" srcId="{9FA23D17-A12C-4E6C-87A8-E873C32A8AD8}" destId="{9E290137-F3AA-4F08-99B1-19DE9709EA19}" srcOrd="3" destOrd="0" presId="urn:microsoft.com/office/officeart/2008/layout/AlternatingHexagons"/>
    <dgm:cxn modelId="{FE4E9E79-E40E-43D3-B36F-C3680870D1AE}" type="presParOf" srcId="{9FA23D17-A12C-4E6C-87A8-E873C32A8AD8}" destId="{D542F230-544D-46A8-981D-0D6D43D0767D}" srcOrd="4" destOrd="0" presId="urn:microsoft.com/office/officeart/2008/layout/AlternatingHexagons"/>
    <dgm:cxn modelId="{22E75981-F4B2-471D-86FB-AA1FB1FEEA89}" type="presParOf" srcId="{A5F29E7F-E5BE-4D46-A570-DB9E293A7C9D}" destId="{12EC50FF-2A1A-4E31-A41E-43AA2C9F9660}" srcOrd="3" destOrd="0" presId="urn:microsoft.com/office/officeart/2008/layout/AlternatingHexagons"/>
    <dgm:cxn modelId="{70044D75-3784-4077-9659-20E50C6B20F9}" type="presParOf" srcId="{A5F29E7F-E5BE-4D46-A570-DB9E293A7C9D}" destId="{AAB5BF22-E8B4-4C48-8F8B-362029597E42}" srcOrd="4" destOrd="0" presId="urn:microsoft.com/office/officeart/2008/layout/AlternatingHexagons"/>
    <dgm:cxn modelId="{9CC09CAF-4A9B-4004-8A15-A9CA770EB4F6}" type="presParOf" srcId="{AAB5BF22-E8B4-4C48-8F8B-362029597E42}" destId="{D72C87DC-257D-43AA-8997-A02B6F08B8FF}" srcOrd="0" destOrd="0" presId="urn:microsoft.com/office/officeart/2008/layout/AlternatingHexagons"/>
    <dgm:cxn modelId="{05589B2E-B7DE-46C8-BC85-63FDAF9B348D}" type="presParOf" srcId="{AAB5BF22-E8B4-4C48-8F8B-362029597E42}" destId="{63AFAE5E-2EA1-4917-9999-85E216B95F72}" srcOrd="1" destOrd="0" presId="urn:microsoft.com/office/officeart/2008/layout/AlternatingHexagons"/>
    <dgm:cxn modelId="{180AD08F-AF7A-4CE1-A390-F234E884DBDB}" type="presParOf" srcId="{AAB5BF22-E8B4-4C48-8F8B-362029597E42}" destId="{3FE6A5FF-C16A-4AAA-A957-975CA2B21CDA}" srcOrd="2" destOrd="0" presId="urn:microsoft.com/office/officeart/2008/layout/AlternatingHexagons"/>
    <dgm:cxn modelId="{4AEBAB45-6E09-4602-8E89-96A8A32C2769}" type="presParOf" srcId="{AAB5BF22-E8B4-4C48-8F8B-362029597E42}" destId="{8AF2D09A-278D-44C2-A20C-44F297AC2EB3}" srcOrd="3" destOrd="0" presId="urn:microsoft.com/office/officeart/2008/layout/AlternatingHexagons"/>
    <dgm:cxn modelId="{1163F67B-2E34-4FE3-8070-C2E9EEC13993}" type="presParOf" srcId="{AAB5BF22-E8B4-4C48-8F8B-362029597E42}" destId="{D68A72D4-72A2-42CD-9C7A-05C2875B8EAA}" srcOrd="4" destOrd="0" presId="urn:microsoft.com/office/officeart/2008/layout/AlternatingHexagons"/>
    <dgm:cxn modelId="{0C76A21A-5D4C-461D-B145-9A28BAA07D51}" type="presParOf" srcId="{A5F29E7F-E5BE-4D46-A570-DB9E293A7C9D}" destId="{3BF9D5D6-438A-46BF-882A-9DF2E1FBAC78}" srcOrd="5" destOrd="0" presId="urn:microsoft.com/office/officeart/2008/layout/AlternatingHexagons"/>
    <dgm:cxn modelId="{DD89451A-023E-46EC-A328-D4D9F77346DE}" type="presParOf" srcId="{A5F29E7F-E5BE-4D46-A570-DB9E293A7C9D}" destId="{88239361-480F-455E-8A0B-4BB7085053C4}" srcOrd="6" destOrd="0" presId="urn:microsoft.com/office/officeart/2008/layout/AlternatingHexagons"/>
    <dgm:cxn modelId="{6EF762EB-60FC-4D6D-BC11-219DD1A5AFFF}" type="presParOf" srcId="{88239361-480F-455E-8A0B-4BB7085053C4}" destId="{DAF6D874-517C-4D26-BC61-6B0B6F35F5C0}" srcOrd="0" destOrd="0" presId="urn:microsoft.com/office/officeart/2008/layout/AlternatingHexagons"/>
    <dgm:cxn modelId="{633DE5D1-AFA8-4528-8F43-911C93BFE563}" type="presParOf" srcId="{88239361-480F-455E-8A0B-4BB7085053C4}" destId="{68915005-ADBE-43E1-AF06-96A02C3A6E39}" srcOrd="1" destOrd="0" presId="urn:microsoft.com/office/officeart/2008/layout/AlternatingHexagons"/>
    <dgm:cxn modelId="{5C02C691-2A5F-4D57-B83B-4A406FB36600}" type="presParOf" srcId="{88239361-480F-455E-8A0B-4BB7085053C4}" destId="{D6903253-B9EA-4CAF-B330-908816A9AEBF}" srcOrd="2" destOrd="0" presId="urn:microsoft.com/office/officeart/2008/layout/AlternatingHexagons"/>
    <dgm:cxn modelId="{9B5C25A2-DD7D-4E34-9DB8-31148CD052D9}" type="presParOf" srcId="{88239361-480F-455E-8A0B-4BB7085053C4}" destId="{4660A88C-B148-4D22-90D3-AA577522AA80}" srcOrd="3" destOrd="0" presId="urn:microsoft.com/office/officeart/2008/layout/AlternatingHexagons"/>
    <dgm:cxn modelId="{FC9AD68A-04F6-44F8-B6D5-EF2F211DE9CD}" type="presParOf" srcId="{88239361-480F-455E-8A0B-4BB7085053C4}" destId="{CAE66EEF-C74E-41BC-895E-80CDA24455E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E83A4-3E4B-44BC-BF03-E2E94B5A3290}">
      <dsp:nvSpPr>
        <dsp:cNvPr id="0" name=""/>
        <dsp:cNvSpPr/>
      </dsp:nvSpPr>
      <dsp:spPr>
        <a:xfrm rot="5400000">
          <a:off x="4830280" y="95976"/>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CA" sz="900" kern="1200" dirty="0"/>
            <a:t>Référence personnalisée et le sans rendez-vous </a:t>
          </a:r>
        </a:p>
      </dsp:txBody>
      <dsp:txXfrm rot="-5400000">
        <a:off x="5124956" y="229425"/>
        <a:ext cx="879807" cy="1011272"/>
      </dsp:txXfrm>
    </dsp:sp>
    <dsp:sp modelId="{BB252EA5-AE0C-41AB-94DD-1A5A81F128F0}">
      <dsp:nvSpPr>
        <dsp:cNvPr id="0" name=""/>
        <dsp:cNvSpPr/>
      </dsp:nvSpPr>
      <dsp:spPr>
        <a:xfrm>
          <a:off x="6242730" y="294313"/>
          <a:ext cx="1639582" cy="881496"/>
        </a:xfrm>
        <a:prstGeom prst="rect">
          <a:avLst/>
        </a:prstGeom>
        <a:noFill/>
        <a:ln>
          <a:noFill/>
        </a:ln>
        <a:effectLst/>
      </dsp:spPr>
      <dsp:style>
        <a:lnRef idx="0">
          <a:scrgbClr r="0" g="0" b="0"/>
        </a:lnRef>
        <a:fillRef idx="0">
          <a:scrgbClr r="0" g="0" b="0"/>
        </a:fillRef>
        <a:effectRef idx="0">
          <a:scrgbClr r="0" g="0" b="0"/>
        </a:effectRef>
        <a:fontRef idx="minor"/>
      </dsp:style>
    </dsp:sp>
    <dsp:sp modelId="{A6A186B8-34F6-4448-8989-05B07F569A8A}">
      <dsp:nvSpPr>
        <dsp:cNvPr id="0" name=""/>
        <dsp:cNvSpPr/>
      </dsp:nvSpPr>
      <dsp:spPr>
        <a:xfrm rot="5400000">
          <a:off x="3449857" y="95976"/>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fr-CA" sz="1000" kern="1200" dirty="0"/>
            <a:t>Bienveillance, adaptation et implication </a:t>
          </a:r>
        </a:p>
      </dsp:txBody>
      <dsp:txXfrm rot="-5400000">
        <a:off x="3744533" y="229425"/>
        <a:ext cx="879807" cy="1011272"/>
      </dsp:txXfrm>
    </dsp:sp>
    <dsp:sp modelId="{BF55D414-048A-47A6-B8DD-11212EAE0995}">
      <dsp:nvSpPr>
        <dsp:cNvPr id="0" name=""/>
        <dsp:cNvSpPr/>
      </dsp:nvSpPr>
      <dsp:spPr>
        <a:xfrm rot="5400000">
          <a:off x="4260499" y="1332745"/>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CA" sz="900" kern="1200"/>
            <a:t>Flexibilité </a:t>
          </a:r>
          <a:endParaRPr lang="fr-CA" sz="900" kern="1200" dirty="0"/>
        </a:p>
      </dsp:txBody>
      <dsp:txXfrm rot="-5400000">
        <a:off x="4555175" y="1466194"/>
        <a:ext cx="879807" cy="1011272"/>
      </dsp:txXfrm>
    </dsp:sp>
    <dsp:sp modelId="{B225AD3F-BD77-413B-9E4E-66841CA36685}">
      <dsp:nvSpPr>
        <dsp:cNvPr id="0" name=""/>
        <dsp:cNvSpPr/>
      </dsp:nvSpPr>
      <dsp:spPr>
        <a:xfrm>
          <a:off x="2593337" y="1541336"/>
          <a:ext cx="1586692" cy="881496"/>
        </a:xfrm>
        <a:prstGeom prst="rect">
          <a:avLst/>
        </a:prstGeom>
        <a:noFill/>
        <a:ln>
          <a:noFill/>
        </a:ln>
        <a:effectLst/>
      </dsp:spPr>
      <dsp:style>
        <a:lnRef idx="0">
          <a:scrgbClr r="0" g="0" b="0"/>
        </a:lnRef>
        <a:fillRef idx="0">
          <a:scrgbClr r="0" g="0" b="0"/>
        </a:fillRef>
        <a:effectRef idx="0">
          <a:scrgbClr r="0" g="0" b="0"/>
        </a:effectRef>
        <a:fontRef idx="minor"/>
      </dsp:style>
    </dsp:sp>
    <dsp:sp modelId="{D542F230-544D-46A8-981D-0D6D43D0767D}">
      <dsp:nvSpPr>
        <dsp:cNvPr id="0" name=""/>
        <dsp:cNvSpPr/>
      </dsp:nvSpPr>
      <dsp:spPr>
        <a:xfrm rot="5400000">
          <a:off x="5517847" y="1342999"/>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fr-CA" sz="1100" kern="1200" dirty="0"/>
            <a:t>Échéanciers adaptés ou absents. </a:t>
          </a:r>
        </a:p>
      </dsp:txBody>
      <dsp:txXfrm rot="-5400000">
        <a:off x="5812523" y="1476448"/>
        <a:ext cx="879807" cy="1011272"/>
      </dsp:txXfrm>
    </dsp:sp>
    <dsp:sp modelId="{D72C87DC-257D-43AA-8997-A02B6F08B8FF}">
      <dsp:nvSpPr>
        <dsp:cNvPr id="0" name=""/>
        <dsp:cNvSpPr/>
      </dsp:nvSpPr>
      <dsp:spPr>
        <a:xfrm rot="5400000">
          <a:off x="4830280" y="2590022"/>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CA" sz="900" kern="1200" dirty="0"/>
            <a:t>Maintien des services au passage à l’âge adulte</a:t>
          </a:r>
        </a:p>
      </dsp:txBody>
      <dsp:txXfrm rot="-5400000">
        <a:off x="5124956" y="2723471"/>
        <a:ext cx="879807" cy="1011272"/>
      </dsp:txXfrm>
    </dsp:sp>
    <dsp:sp modelId="{63AFAE5E-2EA1-4917-9999-85E216B95F72}">
      <dsp:nvSpPr>
        <dsp:cNvPr id="0" name=""/>
        <dsp:cNvSpPr/>
      </dsp:nvSpPr>
      <dsp:spPr>
        <a:xfrm>
          <a:off x="6242730" y="2788359"/>
          <a:ext cx="1639582" cy="881496"/>
        </a:xfrm>
        <a:prstGeom prst="rect">
          <a:avLst/>
        </a:prstGeom>
        <a:noFill/>
        <a:ln>
          <a:noFill/>
        </a:ln>
        <a:effectLst/>
      </dsp:spPr>
      <dsp:style>
        <a:lnRef idx="0">
          <a:scrgbClr r="0" g="0" b="0"/>
        </a:lnRef>
        <a:fillRef idx="0">
          <a:scrgbClr r="0" g="0" b="0"/>
        </a:fillRef>
        <a:effectRef idx="0">
          <a:scrgbClr r="0" g="0" b="0"/>
        </a:effectRef>
        <a:fontRef idx="minor"/>
      </dsp:style>
    </dsp:sp>
    <dsp:sp modelId="{D68A72D4-72A2-42CD-9C7A-05C2875B8EAA}">
      <dsp:nvSpPr>
        <dsp:cNvPr id="0" name=""/>
        <dsp:cNvSpPr/>
      </dsp:nvSpPr>
      <dsp:spPr>
        <a:xfrm rot="5400000">
          <a:off x="3449857" y="2590022"/>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fr-CA" sz="1000" kern="1200" dirty="0"/>
            <a:t>Collaboration (pratiques collaboratives et partenariats) </a:t>
          </a:r>
        </a:p>
      </dsp:txBody>
      <dsp:txXfrm rot="-5400000">
        <a:off x="3744533" y="2723471"/>
        <a:ext cx="879807" cy="1011272"/>
      </dsp:txXfrm>
    </dsp:sp>
    <dsp:sp modelId="{DAF6D874-517C-4D26-BC61-6B0B6F35F5C0}">
      <dsp:nvSpPr>
        <dsp:cNvPr id="0" name=""/>
        <dsp:cNvSpPr/>
      </dsp:nvSpPr>
      <dsp:spPr>
        <a:xfrm rot="5400000">
          <a:off x="4137424" y="3837045"/>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CA" sz="900" kern="1200" dirty="0"/>
            <a:t>Latitude</a:t>
          </a:r>
        </a:p>
      </dsp:txBody>
      <dsp:txXfrm rot="-5400000">
        <a:off x="4432100" y="3970494"/>
        <a:ext cx="879807" cy="1011272"/>
      </dsp:txXfrm>
    </dsp:sp>
    <dsp:sp modelId="{68915005-ADBE-43E1-AF06-96A02C3A6E39}">
      <dsp:nvSpPr>
        <dsp:cNvPr id="0" name=""/>
        <dsp:cNvSpPr/>
      </dsp:nvSpPr>
      <dsp:spPr>
        <a:xfrm>
          <a:off x="2593337" y="4035382"/>
          <a:ext cx="1586692" cy="881496"/>
        </a:xfrm>
        <a:prstGeom prst="rect">
          <a:avLst/>
        </a:prstGeom>
        <a:noFill/>
        <a:ln>
          <a:noFill/>
        </a:ln>
        <a:effectLst/>
      </dsp:spPr>
      <dsp:style>
        <a:lnRef idx="0">
          <a:scrgbClr r="0" g="0" b="0"/>
        </a:lnRef>
        <a:fillRef idx="0">
          <a:scrgbClr r="0" g="0" b="0"/>
        </a:fillRef>
        <a:effectRef idx="0">
          <a:scrgbClr r="0" g="0" b="0"/>
        </a:effectRef>
        <a:fontRef idx="minor"/>
      </dsp:style>
    </dsp:sp>
    <dsp:sp modelId="{CAE66EEF-C74E-41BC-895E-80CDA24455EF}">
      <dsp:nvSpPr>
        <dsp:cNvPr id="0" name=""/>
        <dsp:cNvSpPr/>
      </dsp:nvSpPr>
      <dsp:spPr>
        <a:xfrm rot="5400000">
          <a:off x="5517847" y="3837045"/>
          <a:ext cx="1469160" cy="1278169"/>
        </a:xfrm>
        <a:prstGeom prst="hexagon">
          <a:avLst>
            <a:gd name="adj" fmla="val 25000"/>
            <a:gd name="vf" fmla="val 115470"/>
          </a:avLst>
        </a:prstGeom>
        <a:gradFill rotWithShape="0">
          <a:gsLst>
            <a:gs pos="0">
              <a:schemeClr val="accent1">
                <a:hueOff val="0"/>
                <a:satOff val="0"/>
                <a:lumOff val="0"/>
                <a:alphaOff val="0"/>
                <a:tint val="62000"/>
                <a:hueMod val="94000"/>
                <a:satMod val="140000"/>
                <a:lumMod val="110000"/>
              </a:schemeClr>
            </a:gs>
            <a:gs pos="100000">
              <a:schemeClr val="accent1">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fr-CA" sz="800" kern="1200" dirty="0"/>
            <a:t>Collaboration, expérimentation avant signature d’ententes formelles. </a:t>
          </a:r>
        </a:p>
      </dsp:txBody>
      <dsp:txXfrm rot="-5400000">
        <a:off x="5812523" y="3970494"/>
        <a:ext cx="879807" cy="101127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153" y="736025"/>
            <a:ext cx="10058400" cy="5055175"/>
          </a:xfrm>
          <a:prstGeom prst="rect">
            <a:avLst/>
          </a:prstGeom>
        </p:spPr>
      </p:pic>
    </p:spTree>
    <p:extLst>
      <p:ext uri="{BB962C8B-B14F-4D97-AF65-F5344CB8AC3E}">
        <p14:creationId xmlns:p14="http://schemas.microsoft.com/office/powerpoint/2010/main" val="346498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E4C1B-A014-431F-A67F-3520987A3CD1}"/>
              </a:ext>
            </a:extLst>
          </p:cNvPr>
          <p:cNvSpPr>
            <a:spLocks noGrp="1"/>
          </p:cNvSpPr>
          <p:nvPr>
            <p:ph type="title"/>
          </p:nvPr>
        </p:nvSpPr>
        <p:spPr>
          <a:xfrm>
            <a:off x="355738" y="1238105"/>
            <a:ext cx="8534400" cy="1507067"/>
          </a:xfrm>
        </p:spPr>
        <p:txBody>
          <a:bodyPr/>
          <a:lstStyle/>
          <a:p>
            <a:r>
              <a:rPr lang="fr-CA" dirty="0"/>
              <a:t>Un modèle de collaboration </a:t>
            </a:r>
          </a:p>
        </p:txBody>
      </p:sp>
      <p:sp>
        <p:nvSpPr>
          <p:cNvPr id="3" name="Espace réservé du contenu 2">
            <a:extLst>
              <a:ext uri="{FF2B5EF4-FFF2-40B4-BE49-F238E27FC236}">
                <a16:creationId xmlns:a16="http://schemas.microsoft.com/office/drawing/2014/main" id="{ADAB3129-F062-4529-B006-398D0CD1DB91}"/>
              </a:ext>
            </a:extLst>
          </p:cNvPr>
          <p:cNvSpPr>
            <a:spLocks noGrp="1"/>
          </p:cNvSpPr>
          <p:nvPr>
            <p:ph idx="1"/>
          </p:nvPr>
        </p:nvSpPr>
        <p:spPr>
          <a:xfrm>
            <a:off x="0" y="3149848"/>
            <a:ext cx="8534400" cy="3615267"/>
          </a:xfrm>
        </p:spPr>
        <p:txBody>
          <a:bodyPr>
            <a:normAutofit/>
          </a:bodyPr>
          <a:lstStyle/>
          <a:p>
            <a:pPr algn="ctr"/>
            <a:r>
              <a:rPr lang="fr-CA" sz="2400" dirty="0"/>
              <a:t>Justice alternative du Suroît a développé un modèle collaboratif intersectoriel et interrégional. Ce dernier permet la mise en place d’un filet de sécurité social pour les jeunes filles de 14-24 ans qui vivent des défis personnels importants (criminalité, fugue, exploitation sexuelle, isolement). </a:t>
            </a:r>
          </a:p>
        </p:txBody>
      </p:sp>
      <p:pic>
        <p:nvPicPr>
          <p:cNvPr id="4" name="Espace réservé du contenu 4">
            <a:extLst>
              <a:ext uri="{FF2B5EF4-FFF2-40B4-BE49-F238E27FC236}">
                <a16:creationId xmlns:a16="http://schemas.microsoft.com/office/drawing/2014/main" id="{6AC99DF2-E834-4D38-9F69-7F86EBE496AF}"/>
              </a:ext>
            </a:extLst>
          </p:cNvPr>
          <p:cNvPicPr>
            <a:picLocks noChangeAspect="1"/>
          </p:cNvPicPr>
          <p:nvPr/>
        </p:nvPicPr>
        <p:blipFill>
          <a:blip r:embed="rId2"/>
          <a:stretch>
            <a:fillRect/>
          </a:stretch>
        </p:blipFill>
        <p:spPr>
          <a:xfrm>
            <a:off x="7998781" y="719091"/>
            <a:ext cx="3941685" cy="2956263"/>
          </a:xfrm>
          <a:prstGeom prst="rect">
            <a:avLst/>
          </a:prstGeom>
        </p:spPr>
      </p:pic>
    </p:spTree>
    <p:extLst>
      <p:ext uri="{BB962C8B-B14F-4D97-AF65-F5344CB8AC3E}">
        <p14:creationId xmlns:p14="http://schemas.microsoft.com/office/powerpoint/2010/main" val="2380351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0CF3B-121C-4CD3-958F-4FA70F069DE8}"/>
              </a:ext>
            </a:extLst>
          </p:cNvPr>
          <p:cNvSpPr>
            <a:spLocks noGrp="1"/>
          </p:cNvSpPr>
          <p:nvPr>
            <p:ph type="title"/>
          </p:nvPr>
        </p:nvSpPr>
        <p:spPr>
          <a:xfrm>
            <a:off x="1119217" y="581158"/>
            <a:ext cx="8534400" cy="1507067"/>
          </a:xfrm>
        </p:spPr>
        <p:txBody>
          <a:bodyPr/>
          <a:lstStyle/>
          <a:p>
            <a:r>
              <a:rPr lang="fr-CA" dirty="0" err="1"/>
              <a:t>OriGINEs</a:t>
            </a:r>
            <a:r>
              <a:rPr lang="fr-CA" dirty="0"/>
              <a:t> DU PROJET</a:t>
            </a:r>
          </a:p>
        </p:txBody>
      </p:sp>
      <p:sp>
        <p:nvSpPr>
          <p:cNvPr id="3" name="Espace réservé du contenu 2">
            <a:extLst>
              <a:ext uri="{FF2B5EF4-FFF2-40B4-BE49-F238E27FC236}">
                <a16:creationId xmlns:a16="http://schemas.microsoft.com/office/drawing/2014/main" id="{F5A2DF71-B375-408E-A8B9-3CAF9667CB56}"/>
              </a:ext>
            </a:extLst>
          </p:cNvPr>
          <p:cNvSpPr>
            <a:spLocks noGrp="1"/>
          </p:cNvSpPr>
          <p:nvPr>
            <p:ph idx="1"/>
          </p:nvPr>
        </p:nvSpPr>
        <p:spPr>
          <a:xfrm>
            <a:off x="3666476" y="1411715"/>
            <a:ext cx="7620631" cy="3040437"/>
          </a:xfrm>
        </p:spPr>
        <p:txBody>
          <a:bodyPr/>
          <a:lstStyle/>
          <a:p>
            <a:pPr marL="0" indent="0">
              <a:buNone/>
            </a:pPr>
            <a:endParaRPr lang="fr-CA" dirty="0"/>
          </a:p>
          <a:p>
            <a:pPr>
              <a:buFontTx/>
              <a:buChar char="-"/>
            </a:pPr>
            <a:r>
              <a:rPr lang="fr-CA" sz="2800" dirty="0">
                <a:solidFill>
                  <a:schemeClr val="tx1"/>
                </a:solidFill>
              </a:rPr>
              <a:t>Démarche A.D.S</a:t>
            </a:r>
          </a:p>
          <a:p>
            <a:pPr>
              <a:buFontTx/>
              <a:buChar char="-"/>
            </a:pPr>
            <a:r>
              <a:rPr lang="fr-CA" sz="2800" dirty="0">
                <a:solidFill>
                  <a:schemeClr val="tx1"/>
                </a:solidFill>
              </a:rPr>
              <a:t>Modèle personnalisé </a:t>
            </a:r>
          </a:p>
          <a:p>
            <a:pPr>
              <a:buFontTx/>
              <a:buChar char="-"/>
            </a:pPr>
            <a:endParaRPr lang="fr-CA" dirty="0"/>
          </a:p>
        </p:txBody>
      </p:sp>
      <p:pic>
        <p:nvPicPr>
          <p:cNvPr id="5" name="Image 4">
            <a:extLst>
              <a:ext uri="{FF2B5EF4-FFF2-40B4-BE49-F238E27FC236}">
                <a16:creationId xmlns:a16="http://schemas.microsoft.com/office/drawing/2014/main" id="{7F9ED744-0A5E-4E4F-AA2A-B78A28F58553}"/>
              </a:ext>
            </a:extLst>
          </p:cNvPr>
          <p:cNvPicPr>
            <a:picLocks noChangeAspect="1"/>
          </p:cNvPicPr>
          <p:nvPr/>
        </p:nvPicPr>
        <p:blipFill>
          <a:blip r:embed="rId2"/>
          <a:stretch>
            <a:fillRect/>
          </a:stretch>
        </p:blipFill>
        <p:spPr>
          <a:xfrm>
            <a:off x="8719435" y="292964"/>
            <a:ext cx="2755462" cy="4159188"/>
          </a:xfrm>
          <a:prstGeom prst="rect">
            <a:avLst/>
          </a:prstGeom>
        </p:spPr>
      </p:pic>
      <p:pic>
        <p:nvPicPr>
          <p:cNvPr id="7" name="Image 6">
            <a:extLst>
              <a:ext uri="{FF2B5EF4-FFF2-40B4-BE49-F238E27FC236}">
                <a16:creationId xmlns:a16="http://schemas.microsoft.com/office/drawing/2014/main" id="{A56721C4-16DD-489B-94C1-AA30F8C3C0FD}"/>
              </a:ext>
            </a:extLst>
          </p:cNvPr>
          <p:cNvPicPr>
            <a:picLocks noChangeAspect="1"/>
          </p:cNvPicPr>
          <p:nvPr/>
        </p:nvPicPr>
        <p:blipFill>
          <a:blip r:embed="rId3"/>
          <a:stretch>
            <a:fillRect/>
          </a:stretch>
        </p:blipFill>
        <p:spPr>
          <a:xfrm>
            <a:off x="497150" y="3714351"/>
            <a:ext cx="4237016" cy="2824677"/>
          </a:xfrm>
          <a:prstGeom prst="rect">
            <a:avLst/>
          </a:prstGeom>
        </p:spPr>
      </p:pic>
    </p:spTree>
    <p:extLst>
      <p:ext uri="{BB962C8B-B14F-4D97-AF65-F5344CB8AC3E}">
        <p14:creationId xmlns:p14="http://schemas.microsoft.com/office/powerpoint/2010/main" val="3374208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0181F9-BD2F-42A4-B9FD-4947ABA6C517}"/>
              </a:ext>
            </a:extLst>
          </p:cNvPr>
          <p:cNvSpPr>
            <a:spLocks noGrp="1"/>
          </p:cNvSpPr>
          <p:nvPr>
            <p:ph type="title"/>
          </p:nvPr>
        </p:nvSpPr>
        <p:spPr>
          <a:xfrm>
            <a:off x="1935963" y="172784"/>
            <a:ext cx="8534400" cy="1507067"/>
          </a:xfrm>
        </p:spPr>
        <p:txBody>
          <a:bodyPr/>
          <a:lstStyle/>
          <a:p>
            <a:r>
              <a:rPr lang="fr-CA" dirty="0"/>
              <a:t>La relation d’abord : une approche d’intervention </a:t>
            </a:r>
          </a:p>
        </p:txBody>
      </p:sp>
      <p:sp>
        <p:nvSpPr>
          <p:cNvPr id="3" name="Espace réservé du contenu 2">
            <a:extLst>
              <a:ext uri="{FF2B5EF4-FFF2-40B4-BE49-F238E27FC236}">
                <a16:creationId xmlns:a16="http://schemas.microsoft.com/office/drawing/2014/main" id="{15E0D840-701D-496C-B8D1-0E654FD9EBBC}"/>
              </a:ext>
            </a:extLst>
          </p:cNvPr>
          <p:cNvSpPr>
            <a:spLocks noGrp="1"/>
          </p:cNvSpPr>
          <p:nvPr>
            <p:ph idx="1"/>
          </p:nvPr>
        </p:nvSpPr>
        <p:spPr>
          <a:xfrm>
            <a:off x="3639844" y="1384591"/>
            <a:ext cx="7336546" cy="2757625"/>
          </a:xfrm>
        </p:spPr>
        <p:txBody>
          <a:bodyPr>
            <a:normAutofit/>
          </a:bodyPr>
          <a:lstStyle/>
          <a:p>
            <a:r>
              <a:rPr lang="fr-CA" sz="2400" dirty="0"/>
              <a:t>Informelle </a:t>
            </a:r>
          </a:p>
          <a:p>
            <a:r>
              <a:rPr lang="fr-CA" sz="2400" dirty="0"/>
              <a:t>Structurée</a:t>
            </a:r>
          </a:p>
        </p:txBody>
      </p:sp>
      <p:pic>
        <p:nvPicPr>
          <p:cNvPr id="5" name="Image 4">
            <a:extLst>
              <a:ext uri="{FF2B5EF4-FFF2-40B4-BE49-F238E27FC236}">
                <a16:creationId xmlns:a16="http://schemas.microsoft.com/office/drawing/2014/main" id="{332CC420-275D-4D6E-9614-60A66D145EAA}"/>
              </a:ext>
            </a:extLst>
          </p:cNvPr>
          <p:cNvPicPr>
            <a:picLocks noChangeAspect="1"/>
          </p:cNvPicPr>
          <p:nvPr/>
        </p:nvPicPr>
        <p:blipFill>
          <a:blip r:embed="rId2"/>
          <a:stretch>
            <a:fillRect/>
          </a:stretch>
        </p:blipFill>
        <p:spPr>
          <a:xfrm>
            <a:off x="6835806" y="2352420"/>
            <a:ext cx="4902444" cy="2757625"/>
          </a:xfrm>
          <a:prstGeom prst="rect">
            <a:avLst/>
          </a:prstGeom>
        </p:spPr>
      </p:pic>
      <p:pic>
        <p:nvPicPr>
          <p:cNvPr id="7" name="Image 6">
            <a:extLst>
              <a:ext uri="{FF2B5EF4-FFF2-40B4-BE49-F238E27FC236}">
                <a16:creationId xmlns:a16="http://schemas.microsoft.com/office/drawing/2014/main" id="{1521FC2D-691F-4A38-BE36-26EB99AFDAE5}"/>
              </a:ext>
            </a:extLst>
          </p:cNvPr>
          <p:cNvPicPr>
            <a:picLocks noChangeAspect="1"/>
          </p:cNvPicPr>
          <p:nvPr/>
        </p:nvPicPr>
        <p:blipFill>
          <a:blip r:embed="rId3"/>
          <a:stretch>
            <a:fillRect/>
          </a:stretch>
        </p:blipFill>
        <p:spPr>
          <a:xfrm>
            <a:off x="371205" y="3621844"/>
            <a:ext cx="4833397" cy="2718786"/>
          </a:xfrm>
          <a:prstGeom prst="rect">
            <a:avLst/>
          </a:prstGeom>
        </p:spPr>
      </p:pic>
    </p:spTree>
    <p:extLst>
      <p:ext uri="{BB962C8B-B14F-4D97-AF65-F5344CB8AC3E}">
        <p14:creationId xmlns:p14="http://schemas.microsoft.com/office/powerpoint/2010/main" val="1420537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4072" y="149629"/>
            <a:ext cx="9311466" cy="7325082"/>
          </a:xfrm>
          <a:prstGeom prst="rect">
            <a:avLst/>
          </a:prstGeom>
          <a:noFill/>
        </p:spPr>
        <p:txBody>
          <a:bodyPr wrap="square" rtlCol="0">
            <a:spAutoFit/>
          </a:bodyPr>
          <a:lstStyle/>
          <a:p>
            <a:r>
              <a:rPr lang="fr-CA" sz="2800" b="1" dirty="0"/>
              <a:t>Modèle Collaboratif</a:t>
            </a:r>
          </a:p>
          <a:p>
            <a:endParaRPr lang="fr-CA" sz="2800" b="1" dirty="0"/>
          </a:p>
          <a:p>
            <a:r>
              <a:rPr lang="fr-CA" sz="2800" b="1" dirty="0"/>
              <a:t>* Trait d’union ;</a:t>
            </a:r>
          </a:p>
          <a:p>
            <a:pPr marL="457200" indent="-457200">
              <a:buFont typeface="Arial" panose="020B0604020202020204" pitchFamily="34" charset="0"/>
              <a:buChar char="•"/>
            </a:pPr>
            <a:endParaRPr lang="fr-CA" sz="2800" b="1" dirty="0"/>
          </a:p>
          <a:p>
            <a:r>
              <a:rPr lang="fr-FR" sz="2800" b="1" dirty="0"/>
              <a:t>* Approche informelle</a:t>
            </a:r>
            <a:r>
              <a:rPr lang="fr-FR" dirty="0"/>
              <a:t> : </a:t>
            </a:r>
            <a:endParaRPr lang="fr-CA" sz="2800" dirty="0"/>
          </a:p>
          <a:p>
            <a:pPr algn="just"/>
            <a:r>
              <a:rPr lang="fr-FR" dirty="0"/>
              <a:t>L’intervention à </a:t>
            </a:r>
            <a:r>
              <a:rPr lang="fr-FR" dirty="0" err="1"/>
              <a:t>Cré</a:t>
            </a:r>
            <a:r>
              <a:rPr lang="fr-FR" dirty="0"/>
              <a:t>-Actions s’inscrit à travers la relation qui se créer entre les filles et les intervenantes.  Cette relation de confiance se développera lors d’une participation active des intervenantes aux activités du quotidien.  L’intervenante ne se positionne pas en tant qu’experte. Les intervenantes visent les rapports égalitaires en évitant de créer des relations hiérarchiques entre les jeunes et les intervenantes.  La définition de son rôle d’intervention viendra de soi lorsque la relation de confiance sera établie.  Bref, la motivation des intervenantes est de faire des présences sur la volonté de créer des liens significatifs et non sur la base de son travail d’intervention.</a:t>
            </a:r>
          </a:p>
          <a:p>
            <a:endParaRPr lang="fr-FR" sz="2800" b="1" dirty="0"/>
          </a:p>
          <a:p>
            <a:r>
              <a:rPr lang="fr-FR" sz="2800" b="1" dirty="0"/>
              <a:t>* Ententes de collaboration</a:t>
            </a:r>
            <a:r>
              <a:rPr lang="fr-FR" dirty="0"/>
              <a:t>.</a:t>
            </a:r>
          </a:p>
          <a:p>
            <a:endParaRPr lang="fr-FR" sz="2800" dirty="0"/>
          </a:p>
          <a:p>
            <a:endParaRPr lang="fr-CA" sz="2800" dirty="0"/>
          </a:p>
          <a:p>
            <a:pPr marL="457200" indent="-457200">
              <a:buFont typeface="Arial" panose="020B0604020202020204" pitchFamily="34" charset="0"/>
              <a:buChar char="•"/>
            </a:pPr>
            <a:endParaRPr lang="fr-CA" sz="2800" b="1" dirty="0"/>
          </a:p>
          <a:p>
            <a:pPr marL="457200" indent="-457200">
              <a:buFont typeface="Arial" panose="020B0604020202020204" pitchFamily="34" charset="0"/>
              <a:buChar char="•"/>
            </a:pPr>
            <a:endParaRPr lang="fr-CA" sz="2800" b="1" dirty="0"/>
          </a:p>
        </p:txBody>
      </p:sp>
    </p:spTree>
    <p:extLst>
      <p:ext uri="{BB962C8B-B14F-4D97-AF65-F5344CB8AC3E}">
        <p14:creationId xmlns:p14="http://schemas.microsoft.com/office/powerpoint/2010/main" val="29966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E8AAF-84DF-4A99-B899-D202AA6E7BF8}"/>
              </a:ext>
            </a:extLst>
          </p:cNvPr>
          <p:cNvSpPr>
            <a:spLocks noGrp="1"/>
          </p:cNvSpPr>
          <p:nvPr>
            <p:ph type="title"/>
          </p:nvPr>
        </p:nvSpPr>
        <p:spPr>
          <a:xfrm>
            <a:off x="666457" y="2021807"/>
            <a:ext cx="8534400" cy="1507067"/>
          </a:xfrm>
        </p:spPr>
        <p:txBody>
          <a:bodyPr/>
          <a:lstStyle/>
          <a:p>
            <a:r>
              <a:rPr lang="fr-CA" dirty="0"/>
              <a:t>Éléments de réussite</a:t>
            </a:r>
          </a:p>
        </p:txBody>
      </p:sp>
      <p:graphicFrame>
        <p:nvGraphicFramePr>
          <p:cNvPr id="4" name="Espace réservé du contenu 3">
            <a:extLst>
              <a:ext uri="{FF2B5EF4-FFF2-40B4-BE49-F238E27FC236}">
                <a16:creationId xmlns:a16="http://schemas.microsoft.com/office/drawing/2014/main" id="{3C6399B4-9324-490C-8CBE-B1681080FA8A}"/>
              </a:ext>
            </a:extLst>
          </p:cNvPr>
          <p:cNvGraphicFramePr>
            <a:graphicFrameLocks noGrp="1"/>
          </p:cNvGraphicFramePr>
          <p:nvPr>
            <p:ph idx="1"/>
            <p:extLst>
              <p:ext uri="{D42A27DB-BD31-4B8C-83A1-F6EECF244321}">
                <p14:modId xmlns:p14="http://schemas.microsoft.com/office/powerpoint/2010/main" val="3794911060"/>
              </p:ext>
            </p:extLst>
          </p:nvPr>
        </p:nvGraphicFramePr>
        <p:xfrm>
          <a:off x="2254928" y="923278"/>
          <a:ext cx="10475651" cy="5211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743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E6CD84-2454-443A-A093-664518E05050}"/>
              </a:ext>
            </a:extLst>
          </p:cNvPr>
          <p:cNvSpPr>
            <a:spLocks noGrp="1"/>
          </p:cNvSpPr>
          <p:nvPr>
            <p:ph type="title"/>
          </p:nvPr>
        </p:nvSpPr>
        <p:spPr>
          <a:xfrm>
            <a:off x="284085" y="536768"/>
            <a:ext cx="11132597" cy="1507067"/>
          </a:xfrm>
        </p:spPr>
        <p:txBody>
          <a:bodyPr>
            <a:normAutofit fontScale="90000"/>
          </a:bodyPr>
          <a:lstStyle/>
          <a:p>
            <a:r>
              <a:rPr lang="fr-CA" dirty="0"/>
              <a:t>Exemples concrets…</a:t>
            </a:r>
            <a:br>
              <a:rPr lang="fr-CA" dirty="0"/>
            </a:br>
            <a:r>
              <a:rPr lang="fr-CA" sz="3100" dirty="0"/>
              <a:t>Stages en persévérance scolaire et en pré-employabilité</a:t>
            </a:r>
            <a:br>
              <a:rPr lang="fr-CA" dirty="0"/>
            </a:br>
            <a:endParaRPr lang="fr-CA" dirty="0"/>
          </a:p>
        </p:txBody>
      </p:sp>
      <p:sp>
        <p:nvSpPr>
          <p:cNvPr id="3" name="Espace réservé du contenu 2">
            <a:extLst>
              <a:ext uri="{FF2B5EF4-FFF2-40B4-BE49-F238E27FC236}">
                <a16:creationId xmlns:a16="http://schemas.microsoft.com/office/drawing/2014/main" id="{77952E13-F7DC-4D41-8E01-7EFA9592C449}"/>
              </a:ext>
            </a:extLst>
          </p:cNvPr>
          <p:cNvSpPr>
            <a:spLocks noGrp="1"/>
          </p:cNvSpPr>
          <p:nvPr>
            <p:ph idx="1"/>
          </p:nvPr>
        </p:nvSpPr>
        <p:spPr>
          <a:xfrm>
            <a:off x="1083707" y="2902998"/>
            <a:ext cx="8534400" cy="2623187"/>
          </a:xfrm>
        </p:spPr>
        <p:txBody>
          <a:bodyPr>
            <a:normAutofit fontScale="92500" lnSpcReduction="20000"/>
          </a:bodyPr>
          <a:lstStyle/>
          <a:p>
            <a:r>
              <a:rPr lang="fr-CA" dirty="0"/>
              <a:t>1</a:t>
            </a:r>
            <a:r>
              <a:rPr lang="fr-CA" baseline="30000" dirty="0"/>
              <a:t>er</a:t>
            </a:r>
            <a:r>
              <a:rPr lang="fr-CA" dirty="0"/>
              <a:t> exemple : Avec le CISSSME : Devoirs à </a:t>
            </a:r>
            <a:r>
              <a:rPr lang="fr-CA" dirty="0" err="1"/>
              <a:t>Cré</a:t>
            </a:r>
            <a:r>
              <a:rPr lang="fr-CA" dirty="0"/>
              <a:t>-Actions (espace aménagé) sortir de ce que nous connaissons. </a:t>
            </a:r>
          </a:p>
          <a:p>
            <a:r>
              <a:rPr lang="fr-CA" dirty="0"/>
              <a:t>2</a:t>
            </a:r>
            <a:r>
              <a:rPr lang="fr-CA" baseline="30000" dirty="0"/>
              <a:t>e</a:t>
            </a:r>
            <a:r>
              <a:rPr lang="fr-CA" dirty="0"/>
              <a:t> exemple : Crédits arts plastiques. </a:t>
            </a:r>
          </a:p>
          <a:p>
            <a:r>
              <a:rPr lang="fr-CA" dirty="0"/>
              <a:t>3</a:t>
            </a:r>
            <a:r>
              <a:rPr lang="fr-CA" baseline="30000" dirty="0"/>
              <a:t>e</a:t>
            </a:r>
            <a:r>
              <a:rPr lang="fr-CA" dirty="0"/>
              <a:t> exemple: Avec le système scolaire (FMS) : latitude. Collaboration tripartite. </a:t>
            </a:r>
          </a:p>
          <a:p>
            <a:r>
              <a:rPr lang="fr-CA" dirty="0"/>
              <a:t>4</a:t>
            </a:r>
            <a:r>
              <a:rPr lang="fr-CA" baseline="30000" dirty="0"/>
              <a:t>e</a:t>
            </a:r>
            <a:r>
              <a:rPr lang="fr-CA" dirty="0"/>
              <a:t> exemple : Avec un organisme en employabilité. </a:t>
            </a:r>
          </a:p>
          <a:p>
            <a:r>
              <a:rPr lang="fr-CA" dirty="0"/>
              <a:t>5</a:t>
            </a:r>
            <a:r>
              <a:rPr lang="fr-CA" baseline="30000" dirty="0"/>
              <a:t>e</a:t>
            </a:r>
            <a:r>
              <a:rPr lang="fr-CA" dirty="0"/>
              <a:t> exemple : Planification d’ateliers qui prennent place naturellement. </a:t>
            </a:r>
          </a:p>
          <a:p>
            <a:endParaRPr lang="fr-CA" dirty="0"/>
          </a:p>
          <a:p>
            <a:pPr marL="0" indent="0">
              <a:buNone/>
            </a:pPr>
            <a:endParaRPr lang="fr-CA" dirty="0"/>
          </a:p>
          <a:p>
            <a:endParaRPr lang="fr-CA" dirty="0"/>
          </a:p>
        </p:txBody>
      </p:sp>
      <p:pic>
        <p:nvPicPr>
          <p:cNvPr id="4" name="Espace réservé du contenu 7">
            <a:extLst>
              <a:ext uri="{FF2B5EF4-FFF2-40B4-BE49-F238E27FC236}">
                <a16:creationId xmlns:a16="http://schemas.microsoft.com/office/drawing/2014/main" id="{AD757559-22FC-4071-A964-F8D048AA01E7}"/>
              </a:ext>
            </a:extLst>
          </p:cNvPr>
          <p:cNvPicPr>
            <a:picLocks noChangeAspect="1"/>
          </p:cNvPicPr>
          <p:nvPr/>
        </p:nvPicPr>
        <p:blipFill>
          <a:blip r:embed="rId2"/>
          <a:stretch>
            <a:fillRect/>
          </a:stretch>
        </p:blipFill>
        <p:spPr>
          <a:xfrm>
            <a:off x="9618107" y="3574648"/>
            <a:ext cx="2186444" cy="2915259"/>
          </a:xfrm>
          <a:prstGeom prst="rect">
            <a:avLst/>
          </a:prstGeom>
        </p:spPr>
      </p:pic>
    </p:spTree>
    <p:extLst>
      <p:ext uri="{BB962C8B-B14F-4D97-AF65-F5344CB8AC3E}">
        <p14:creationId xmlns:p14="http://schemas.microsoft.com/office/powerpoint/2010/main" val="62314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C621D2FE-4955-4D52-908A-5640BF94FBCB}"/>
              </a:ext>
            </a:extLst>
          </p:cNvPr>
          <p:cNvPicPr>
            <a:picLocks noGrp="1" noChangeAspect="1"/>
          </p:cNvPicPr>
          <p:nvPr>
            <p:ph idx="1"/>
          </p:nvPr>
        </p:nvPicPr>
        <p:blipFill>
          <a:blip r:embed="rId2"/>
          <a:stretch>
            <a:fillRect/>
          </a:stretch>
        </p:blipFill>
        <p:spPr>
          <a:xfrm rot="5400000">
            <a:off x="2808867" y="-1007362"/>
            <a:ext cx="6535797" cy="8691241"/>
          </a:xfrm>
        </p:spPr>
      </p:pic>
    </p:spTree>
    <p:extLst>
      <p:ext uri="{BB962C8B-B14F-4D97-AF65-F5344CB8AC3E}">
        <p14:creationId xmlns:p14="http://schemas.microsoft.com/office/powerpoint/2010/main" val="269693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173A13E-BC1B-40C3-ADA9-44FA40F4A06C}"/>
              </a:ext>
            </a:extLst>
          </p:cNvPr>
          <p:cNvSpPr>
            <a:spLocks noGrp="1"/>
          </p:cNvSpPr>
          <p:nvPr>
            <p:ph type="title"/>
          </p:nvPr>
        </p:nvSpPr>
        <p:spPr>
          <a:xfrm>
            <a:off x="301842" y="4740676"/>
            <a:ext cx="9934112" cy="1253723"/>
          </a:xfrm>
        </p:spPr>
        <p:txBody>
          <a:bodyPr/>
          <a:lstStyle/>
          <a:p>
            <a:pPr algn="ctr"/>
            <a:r>
              <a:rPr lang="fr-CA" dirty="0"/>
              <a:t>Nous confectionnons ensemble notre tissu social ! </a:t>
            </a:r>
          </a:p>
        </p:txBody>
      </p:sp>
      <p:pic>
        <p:nvPicPr>
          <p:cNvPr id="6" name="Espace réservé du contenu 5">
            <a:extLst>
              <a:ext uri="{FF2B5EF4-FFF2-40B4-BE49-F238E27FC236}">
                <a16:creationId xmlns:a16="http://schemas.microsoft.com/office/drawing/2014/main" id="{3FD2F58F-20D4-49C6-BE3C-58BE9AF2CFC5}"/>
              </a:ext>
            </a:extLst>
          </p:cNvPr>
          <p:cNvPicPr>
            <a:picLocks noGrp="1" noChangeAspect="1"/>
          </p:cNvPicPr>
          <p:nvPr>
            <p:ph sz="half" idx="2"/>
          </p:nvPr>
        </p:nvPicPr>
        <p:blipFill>
          <a:blip r:embed="rId2"/>
          <a:stretch>
            <a:fillRect/>
          </a:stretch>
        </p:blipFill>
        <p:spPr>
          <a:xfrm>
            <a:off x="3000652" y="912208"/>
            <a:ext cx="5450890" cy="3066124"/>
          </a:xfrm>
        </p:spPr>
      </p:pic>
    </p:spTree>
    <p:extLst>
      <p:ext uri="{BB962C8B-B14F-4D97-AF65-F5344CB8AC3E}">
        <p14:creationId xmlns:p14="http://schemas.microsoft.com/office/powerpoint/2010/main" val="2877974325"/>
      </p:ext>
    </p:extLst>
  </p:cSld>
  <p:clrMapOvr>
    <a:masterClrMapping/>
  </p:clrMapOvr>
</p:sld>
</file>

<file path=ppt/theme/theme1.xml><?xml version="1.0" encoding="utf-8"?>
<a:theme xmlns:a="http://schemas.openxmlformats.org/drawingml/2006/main" name="Secteu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285</TotalTime>
  <Words>324</Words>
  <Application>Microsoft Office PowerPoint</Application>
  <PresentationFormat>Grand écran</PresentationFormat>
  <Paragraphs>36</Paragraphs>
  <Slides>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Arial</vt:lpstr>
      <vt:lpstr>Century Gothic</vt:lpstr>
      <vt:lpstr>Wingdings 3</vt:lpstr>
      <vt:lpstr>Secteur</vt:lpstr>
      <vt:lpstr>Présentation PowerPoint</vt:lpstr>
      <vt:lpstr>Un modèle de collaboration </vt:lpstr>
      <vt:lpstr>OriGINEs DU PROJET</vt:lpstr>
      <vt:lpstr>La relation d’abord : une approche d’intervention </vt:lpstr>
      <vt:lpstr>Présentation PowerPoint</vt:lpstr>
      <vt:lpstr>Éléments de réussite</vt:lpstr>
      <vt:lpstr>Exemples concrets… Stages en persévérance scolaire et en pré-employabilité </vt:lpstr>
      <vt:lpstr>Présentation PowerPoint</vt:lpstr>
      <vt:lpstr>Nous confectionnons ensemble notre tissu social ! </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Sylvie Leroux</dc:creator>
  <cp:lastModifiedBy>Ateliers Créations</cp:lastModifiedBy>
  <cp:revision>60</cp:revision>
  <dcterms:created xsi:type="dcterms:W3CDTF">2020-03-09T18:53:48Z</dcterms:created>
  <dcterms:modified xsi:type="dcterms:W3CDTF">2020-12-02T21:31:18Z</dcterms:modified>
</cp:coreProperties>
</file>